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1" r:id="rId5"/>
    <p:sldId id="259" r:id="rId6"/>
    <p:sldId id="272" r:id="rId7"/>
    <p:sldId id="260" r:id="rId8"/>
    <p:sldId id="269" r:id="rId9"/>
    <p:sldId id="273" r:id="rId10"/>
    <p:sldId id="274" r:id="rId11"/>
    <p:sldId id="275" r:id="rId12"/>
    <p:sldId id="261" r:id="rId13"/>
    <p:sldId id="276" r:id="rId14"/>
    <p:sldId id="262" r:id="rId15"/>
    <p:sldId id="277" r:id="rId16"/>
    <p:sldId id="278" r:id="rId17"/>
    <p:sldId id="27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DF7DF-9F1F-4629-8C63-BB55E2157EDD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DF267-4D5F-41A6-A92A-EA8B968FD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0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FDEE-96C0-48C1-8E12-8CD8330D6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2CBAC9-84F0-417A-A714-37D6F8FA3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7DF0C-71B7-4F82-A6A0-A4ABEC279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CCAE-2251-4CEB-ACC1-C0FAAE6070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743A9-E9C6-4E91-94B8-01486F8B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AE25B-16D5-4C9F-A8FB-E9F9506B6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EF67-3C2C-4B81-9FA8-777533305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7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5B078-F814-4BB5-9483-9CC245C9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B1001-1C01-4A29-AE95-48E6437B4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A34D8-E056-4D96-97B5-61229E73E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CCAE-2251-4CEB-ACC1-C0FAAE6070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A400-5E34-4756-BA5B-C18720A9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48C80-CBDE-410C-8DDC-25E55BA4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EF67-3C2C-4B81-9FA8-777533305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FB261-D356-4BC3-BD57-37BCD70A94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DE3FB-8552-496F-95D1-E73572D86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60AA-9B93-41B6-AD49-DFE769C7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CCAE-2251-4CEB-ACC1-C0FAAE6070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AD49A-8C13-42AF-960D-CC4B671B0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DE406-AFB7-44F4-A29E-CEB7C6C7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EF67-3C2C-4B81-9FA8-777533305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5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CCC1D-DAF7-487B-810F-0685FB61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3ECAF-13CE-4413-8E02-A485DCF00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9AFC-A437-4483-BB65-B498A29E5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CCAE-2251-4CEB-ACC1-C0FAAE6070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33F78-6C09-426B-B3F4-D94FF985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AD336-0FC6-48CF-BAED-C115826A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EF67-3C2C-4B81-9FA8-777533305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6F57-5057-41AB-9B6D-FFB841CA5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060A0-504A-440A-AFFA-AF1562759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73F37-3516-4463-8101-E3644A53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CCAE-2251-4CEB-ACC1-C0FAAE6070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F7546-F838-4253-8543-34715432C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D1BCD-F157-4F2A-BCD5-2A12A88BC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EF67-3C2C-4B81-9FA8-777533305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0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21777-1F5D-4CB7-88F2-83B6BE6ED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91FA7-D726-4F91-B639-BF1C2B542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E769B-B242-4D32-B616-65EEA5760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324F5-59AC-4359-ACF5-51DBB3C0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CCAE-2251-4CEB-ACC1-C0FAAE6070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82E79-59BB-46F2-AC7B-76A99624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763BE-0635-4242-AD72-8932B63C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EF67-3C2C-4B81-9FA8-777533305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6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82AB6-660E-4683-A2DE-A6630ADBF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EE4DF-61B9-48AF-82D9-FD00CFD84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5AAEA-7AAB-46F1-86FC-BD8FD69C8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F91B4-5596-49F4-AB04-0689208C9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6E6E4-36A7-49C1-B12F-653085689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261F61-F474-46F2-95C7-39141135B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CCAE-2251-4CEB-ACC1-C0FAAE6070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6A9A84-38D2-4692-85E2-82CAE2EF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2D266-FD0C-4669-B1AE-B85C178A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EF67-3C2C-4B81-9FA8-777533305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6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FE907-3BD5-475B-9F80-820B7651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C09FF-3D40-400C-8769-226FC34F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CCAE-2251-4CEB-ACC1-C0FAAE6070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8BD79-F70B-43F5-A467-D5050BD9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3D49D-8792-45EE-8AD6-7C268F82F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EF67-3C2C-4B81-9FA8-777533305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D2427A-482F-41C3-89E3-44AA3B26D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CCAE-2251-4CEB-ACC1-C0FAAE6070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BA80A-8CD8-43D3-ACDB-DD816CA41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FAB32-2AF5-4D2F-B8AC-12FCBC7F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EF67-3C2C-4B81-9FA8-777533305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6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06B8-FEB8-47EA-9B84-E8052A11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DC92-CB62-48A8-9C74-EFC786BB8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92587-D2E4-4465-BF07-252EF166C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3E332-9654-4CCC-A80C-1CC8EDE64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CCAE-2251-4CEB-ACC1-C0FAAE6070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CBD6E-323D-4729-8948-EFDE2BC7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7C86A-9B09-45C9-B27B-14C6CC15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EF67-3C2C-4B81-9FA8-777533305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5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D23E6-6AB1-4D79-8E6E-BB03BB483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51275C-7538-4A49-9C1B-397D1C161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C5291-088F-4173-AFCD-F5132A32A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D99B8-F875-414B-9B07-16912E008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CCAE-2251-4CEB-ACC1-C0FAAE6070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7A824-9C85-4AEB-B66B-69B136754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87C1D-86AC-4C20-8ED9-477758540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EF67-3C2C-4B81-9FA8-777533305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4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B6F209-FCE3-4D91-B407-06577EDB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D2948-F181-47FD-A7CE-C9E0F6FD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65E0B-509C-46BB-96B4-7863E67A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4CCAE-2251-4CEB-ACC1-C0FAAE6070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7802B-4F5A-4C9A-ADA6-54493A406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46781-DD5A-4663-8271-9C5C6FB24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2EF67-3C2C-4B81-9FA8-777533305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0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andra.dewitt@cityofmiltonga.us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C5D44-424D-419D-9223-DF3701008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  <a:t>Tree Canopy Conservation Ordinance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3C8853-515B-4671-AE76-A20BAC542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Developers Workshop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An empty park bench next to a tree&#10;&#10;Description automatically generated">
            <a:extLst>
              <a:ext uri="{FF2B5EF4-FFF2-40B4-BE49-F238E27FC236}">
                <a16:creationId xmlns:a16="http://schemas.microsoft.com/office/drawing/2014/main" id="{518A5DC7-AB78-4061-9B4A-6C65E0A3DC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8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8" name="Picture 17" descr="A drawing of a person&#10;&#10;Description automatically generated">
            <a:extLst>
              <a:ext uri="{FF2B5EF4-FFF2-40B4-BE49-F238E27FC236}">
                <a16:creationId xmlns:a16="http://schemas.microsoft.com/office/drawing/2014/main" id="{248C7A3A-40A4-49EE-B879-8D8D83732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12" y="5324824"/>
            <a:ext cx="3956304" cy="105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35006" y="604568"/>
            <a:ext cx="4654297" cy="557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29C15-155C-4AB6-A901-8613822F5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006" y="604568"/>
            <a:ext cx="4654297" cy="1319241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Canopy Coverage Requirements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262AC1-D0B3-4E4C-A540-8B5C949EC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304" y="2532082"/>
            <a:ext cx="3785031" cy="465250"/>
          </a:xfrm>
          <a:noFill/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Tree Canopy Calculation</a:t>
            </a:r>
          </a:p>
        </p:txBody>
      </p:sp>
      <p:pic>
        <p:nvPicPr>
          <p:cNvPr id="6" name="Picture 5" descr="A tree in a park&#10;&#10;Description automatically generated">
            <a:extLst>
              <a:ext uri="{FF2B5EF4-FFF2-40B4-BE49-F238E27FC236}">
                <a16:creationId xmlns:a16="http://schemas.microsoft.com/office/drawing/2014/main" id="{83725530-3284-496B-A28E-7F0DF1F41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73787"/>
            <a:ext cx="4654297" cy="1856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D09ABD-4A39-4A9C-B807-D65AC7850548}"/>
              </a:ext>
            </a:extLst>
          </p:cNvPr>
          <p:cNvSpPr txBox="1"/>
          <p:nvPr/>
        </p:nvSpPr>
        <p:spPr>
          <a:xfrm>
            <a:off x="5536733" y="604568"/>
            <a:ext cx="6518417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Calculating Tree Canopy Cover Percent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Total square foot area covered by tree canopy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 the tree canopy cover of trees to be planted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Divide by total area of the lot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Multiply by 100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8632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35006" y="604568"/>
            <a:ext cx="4654297" cy="557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29C15-155C-4AB6-A901-8613822F5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006" y="604568"/>
            <a:ext cx="4654297" cy="1319241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Canopy Coverage Requirements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262AC1-D0B3-4E4C-A540-8B5C949EC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340" y="2088859"/>
            <a:ext cx="4479722" cy="3959603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Example: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AG-1, 1 Acre (43,560 SF)</a:t>
            </a:r>
          </a:p>
          <a:p>
            <a:pPr algn="l"/>
            <a:endParaRPr lang="en-US">
              <a:solidFill>
                <a:schemeClr val="bg1"/>
              </a:solidFill>
            </a:endParaRPr>
          </a:p>
          <a:p>
            <a:pPr algn="l"/>
            <a:r>
              <a:rPr lang="en-US">
                <a:solidFill>
                  <a:schemeClr val="bg1"/>
                </a:solidFill>
              </a:rPr>
              <a:t>Tree </a:t>
            </a:r>
            <a:r>
              <a:rPr lang="en-US" dirty="0">
                <a:solidFill>
                  <a:schemeClr val="bg1"/>
                </a:solidFill>
              </a:rPr>
              <a:t>canopy: 15,000 + 3,200 + 800 + 1,600 + 6,400 = 27,000 SF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27,000 SF ÷ 43,560 X 100 = 62%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9DF9C9-9BC0-4C70-AA03-662D72518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934" y="0"/>
            <a:ext cx="3456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89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79095-29A5-4A3F-A7FD-9DE2E299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647824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Specimen and Heritage Trees</a:t>
            </a:r>
          </a:p>
        </p:txBody>
      </p:sp>
      <p:pic>
        <p:nvPicPr>
          <p:cNvPr id="13" name="Content Placeholder 12" descr="A tree in front of a house&#10;&#10;Description automatically generated">
            <a:extLst>
              <a:ext uri="{FF2B5EF4-FFF2-40B4-BE49-F238E27FC236}">
                <a16:creationId xmlns:a16="http://schemas.microsoft.com/office/drawing/2014/main" id="{B68D6518-0D31-4891-9878-4E694BFA3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906"/>
            <a:ext cx="6350466" cy="435133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EB6FC4-F4B5-4AE7-AA01-2769BE8EBE85}"/>
              </a:ext>
            </a:extLst>
          </p:cNvPr>
          <p:cNvSpPr txBox="1"/>
          <p:nvPr/>
        </p:nvSpPr>
        <p:spPr>
          <a:xfrm>
            <a:off x="6409189" y="1890084"/>
            <a:ext cx="57828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Specimen Tree</a:t>
            </a:r>
          </a:p>
          <a:p>
            <a:r>
              <a:rPr lang="en-US" sz="2000" dirty="0"/>
              <a:t>Any healthy tree which meets the following size criteria:</a:t>
            </a:r>
          </a:p>
          <a:p>
            <a:r>
              <a:rPr lang="en-US" sz="2000" dirty="0"/>
              <a:t>	24” DBH or greater for hardwoods in the 	large or medium height class;</a:t>
            </a:r>
          </a:p>
          <a:p>
            <a:r>
              <a:rPr lang="en-US" sz="2000" dirty="0"/>
              <a:t>	27” DBH or greater for Pine species, 	Sweetgums, and Tulip-Poplar;</a:t>
            </a:r>
          </a:p>
          <a:p>
            <a:r>
              <a:rPr lang="en-US" sz="2000" dirty="0"/>
              <a:t>	8” DBH or greater for trees in the small 	canopy height class</a:t>
            </a:r>
          </a:p>
          <a:p>
            <a:endParaRPr lang="en-US" sz="2000" dirty="0"/>
          </a:p>
          <a:p>
            <a:r>
              <a:rPr lang="en-US" sz="2000" b="1" dirty="0"/>
              <a:t>Heritage Tree</a:t>
            </a:r>
          </a:p>
          <a:p>
            <a:r>
              <a:rPr lang="en-US" sz="2000" dirty="0"/>
              <a:t>A healthy tree documented as a state/county champion, greater than 75 years old, part of community heritage, Landmark or Historic Tree, or documented historical significance.</a:t>
            </a:r>
          </a:p>
        </p:txBody>
      </p:sp>
      <p:pic>
        <p:nvPicPr>
          <p:cNvPr id="18" name="Graphic 17" descr="Leaf">
            <a:extLst>
              <a:ext uri="{FF2B5EF4-FFF2-40B4-BE49-F238E27FC236}">
                <a16:creationId xmlns:a16="http://schemas.microsoft.com/office/drawing/2014/main" id="{C825AF81-A58F-4D29-B4B1-055C8D594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3827" y="2936147"/>
            <a:ext cx="492853" cy="492853"/>
          </a:xfrm>
          <a:prstGeom prst="rect">
            <a:avLst/>
          </a:prstGeom>
        </p:spPr>
      </p:pic>
      <p:pic>
        <p:nvPicPr>
          <p:cNvPr id="20" name="Graphic 19" descr="Leaf">
            <a:extLst>
              <a:ext uri="{FF2B5EF4-FFF2-40B4-BE49-F238E27FC236}">
                <a16:creationId xmlns:a16="http://schemas.microsoft.com/office/drawing/2014/main" id="{DD1C4786-CB21-4062-B6AF-2EAE23D0C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3827" y="3505315"/>
            <a:ext cx="492854" cy="492854"/>
          </a:xfrm>
          <a:prstGeom prst="rect">
            <a:avLst/>
          </a:prstGeom>
        </p:spPr>
      </p:pic>
      <p:pic>
        <p:nvPicPr>
          <p:cNvPr id="22" name="Graphic 21" descr="Leaf">
            <a:extLst>
              <a:ext uri="{FF2B5EF4-FFF2-40B4-BE49-F238E27FC236}">
                <a16:creationId xmlns:a16="http://schemas.microsoft.com/office/drawing/2014/main" id="{895F99AE-E60E-417F-921E-0D4B69CA6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3827" y="4074484"/>
            <a:ext cx="492854" cy="4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53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79095-29A5-4A3F-A7FD-9DE2E299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647824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Specimen and Heritage Trees</a:t>
            </a:r>
          </a:p>
        </p:txBody>
      </p:sp>
      <p:pic>
        <p:nvPicPr>
          <p:cNvPr id="13" name="Content Placeholder 12" descr="A tree in front of a house&#10;&#10;Description automatically generated">
            <a:extLst>
              <a:ext uri="{FF2B5EF4-FFF2-40B4-BE49-F238E27FC236}">
                <a16:creationId xmlns:a16="http://schemas.microsoft.com/office/drawing/2014/main" id="{B68D6518-0D31-4891-9878-4E694BFA3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906"/>
            <a:ext cx="6350466" cy="435133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EB6FC4-F4B5-4AE7-AA01-2769BE8EBE85}"/>
              </a:ext>
            </a:extLst>
          </p:cNvPr>
          <p:cNvSpPr txBox="1"/>
          <p:nvPr/>
        </p:nvSpPr>
        <p:spPr>
          <a:xfrm>
            <a:off x="6409190" y="2019039"/>
            <a:ext cx="57828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Specimen Tree</a:t>
            </a:r>
          </a:p>
          <a:p>
            <a:endParaRPr lang="en-US" sz="2000" dirty="0"/>
          </a:p>
          <a:p>
            <a:r>
              <a:rPr lang="en-US" sz="2000" dirty="0"/>
              <a:t>	Conserved = 25% canopy cover credit</a:t>
            </a:r>
          </a:p>
          <a:p>
            <a:endParaRPr lang="en-US" sz="2000" dirty="0"/>
          </a:p>
          <a:p>
            <a:r>
              <a:rPr lang="en-US" sz="2000" dirty="0"/>
              <a:t>	Removed = 150% replacement canopy</a:t>
            </a:r>
          </a:p>
          <a:p>
            <a:endParaRPr lang="en-US" sz="2000" dirty="0"/>
          </a:p>
          <a:p>
            <a:endParaRPr lang="en-US" sz="2000" b="1" dirty="0"/>
          </a:p>
          <a:p>
            <a:r>
              <a:rPr lang="en-US" sz="2000" b="1" dirty="0"/>
              <a:t>Heritage Tree</a:t>
            </a:r>
          </a:p>
          <a:p>
            <a:endParaRPr lang="en-US" sz="2000" b="1" dirty="0"/>
          </a:p>
          <a:p>
            <a:r>
              <a:rPr lang="en-US" sz="2000" dirty="0"/>
              <a:t>	Conserved = 40% canopy cover credit</a:t>
            </a:r>
          </a:p>
          <a:p>
            <a:endParaRPr lang="en-US" sz="2000" dirty="0"/>
          </a:p>
          <a:p>
            <a:r>
              <a:rPr lang="en-US" sz="2000" dirty="0"/>
              <a:t>	Removed = 200% replacement canopy</a:t>
            </a:r>
          </a:p>
          <a:p>
            <a:r>
              <a:rPr lang="en-US" sz="2000" dirty="0"/>
              <a:t>		+ payment into Tree Canopy Fund</a:t>
            </a:r>
          </a:p>
          <a:p>
            <a:r>
              <a:rPr lang="en-US" sz="2000" dirty="0"/>
              <a:t>		($31.25 per 100 SF of tree canopy)</a:t>
            </a:r>
          </a:p>
        </p:txBody>
      </p:sp>
    </p:spTree>
    <p:extLst>
      <p:ext uri="{BB962C8B-B14F-4D97-AF65-F5344CB8AC3E}">
        <p14:creationId xmlns:p14="http://schemas.microsoft.com/office/powerpoint/2010/main" val="2491849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64D25-CF82-4BCA-83D2-38065E06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02"/>
            <a:ext cx="6013450" cy="3925041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Structural </a:t>
            </a:r>
            <a:br>
              <a:rPr lang="en-US" sz="5200" dirty="0">
                <a:solidFill>
                  <a:schemeClr val="bg1"/>
                </a:solidFill>
              </a:rPr>
            </a:br>
            <a:r>
              <a:rPr lang="en-US" sz="5200" dirty="0">
                <a:solidFill>
                  <a:schemeClr val="bg1"/>
                </a:solidFill>
              </a:rPr>
              <a:t>Root </a:t>
            </a:r>
            <a:br>
              <a:rPr lang="en-US" sz="5200" dirty="0">
                <a:solidFill>
                  <a:schemeClr val="bg1"/>
                </a:solidFill>
              </a:rPr>
            </a:br>
            <a:r>
              <a:rPr lang="en-US" sz="5200" dirty="0">
                <a:solidFill>
                  <a:schemeClr val="bg1"/>
                </a:solidFill>
              </a:rPr>
              <a:t>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90C7B-1967-41A3-A5AE-3FDB6EE38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3102" y="277844"/>
            <a:ext cx="4832349" cy="3925041"/>
          </a:xfrm>
        </p:spPr>
        <p:txBody>
          <a:bodyPr anchor="ctr">
            <a:normAutofit/>
          </a:bodyPr>
          <a:lstStyle/>
          <a:p>
            <a:r>
              <a:rPr lang="en-US" sz="2200" dirty="0"/>
              <a:t>The ground and soil area to a depth of 30 inches with a radius extending out from the trunk 0.5 feet for every inch of diameter at breast height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Any tree with encroachment into the Structural Root Plate will not count as a conserved tree and is not eligible for tree canopy cover credit</a:t>
            </a:r>
          </a:p>
        </p:txBody>
      </p:sp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163B4F08-4A5C-4039-A858-1C0F5ACD8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02" y="4276882"/>
            <a:ext cx="4760697" cy="247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94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79095-29A5-4A3F-A7FD-9DE2E299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647824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Required Tree Locations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E5772-5734-4BB6-BF92-BA6FEE43F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70" y="1825625"/>
            <a:ext cx="1170264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Rural Viewsheds</a:t>
            </a:r>
          </a:p>
          <a:p>
            <a:r>
              <a:rPr lang="en-US" dirty="0"/>
              <a:t>Required per zoning regulations for major subdivisions</a:t>
            </a:r>
          </a:p>
          <a:p>
            <a:r>
              <a:rPr lang="en-US" dirty="0"/>
              <a:t>For minor subdivisions and individual undeveloped residential lots, trees conserved within first 60’ of road frontage from an exterior street may receive a 20% additional square feet of canopy cover bonus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Road Frontages</a:t>
            </a:r>
          </a:p>
          <a:p>
            <a:r>
              <a:rPr lang="en-US" dirty="0"/>
              <a:t>Street trees required in all new developments</a:t>
            </a:r>
          </a:p>
          <a:p>
            <a:r>
              <a:rPr lang="en-US" dirty="0"/>
              <a:t>May be met with conserved or planted trees</a:t>
            </a:r>
          </a:p>
          <a:p>
            <a:r>
              <a:rPr lang="en-US" dirty="0"/>
              <a:t>Follow spacing guidelines in Tree Conservation Manual</a:t>
            </a:r>
          </a:p>
          <a:p>
            <a:endParaRPr lang="en-US" dirty="0"/>
          </a:p>
        </p:txBody>
      </p:sp>
      <p:pic>
        <p:nvPicPr>
          <p:cNvPr id="5" name="Picture 4" descr="A house on the side of a road&#10;&#10;Description automatically generated">
            <a:extLst>
              <a:ext uri="{FF2B5EF4-FFF2-40B4-BE49-F238E27FC236}">
                <a16:creationId xmlns:a16="http://schemas.microsoft.com/office/drawing/2014/main" id="{FDE7FA87-C734-4AF3-8963-8BC3B320C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21" y="3561739"/>
            <a:ext cx="3945621" cy="295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12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79095-29A5-4A3F-A7FD-9DE2E299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647824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Required Tree Locations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E5772-5734-4BB6-BF92-BA6FEE43F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70" y="1825625"/>
            <a:ext cx="117026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/>
              <a:t>Parking </a:t>
            </a:r>
            <a:r>
              <a:rPr lang="en-US" b="1" dirty="0"/>
              <a:t>Lots</a:t>
            </a:r>
          </a:p>
          <a:p>
            <a:r>
              <a:rPr lang="en-US" sz="2400" dirty="0"/>
              <a:t>Conform with Zoning Ordinance requirements</a:t>
            </a:r>
          </a:p>
          <a:p>
            <a:r>
              <a:rPr lang="en-US" sz="2400" dirty="0"/>
              <a:t>Minimum 1 very wide or wide canopy tree for every sixth space</a:t>
            </a:r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Landscape Strips</a:t>
            </a:r>
          </a:p>
          <a:p>
            <a:r>
              <a:rPr lang="en-US" sz="2400" dirty="0"/>
              <a:t>Shall be required as set forth in Zoning Ordinance</a:t>
            </a:r>
          </a:p>
          <a:p>
            <a:r>
              <a:rPr lang="en-US" sz="2400" dirty="0"/>
              <a:t>Follow spacing guidelines in Tree Conservation Manual</a:t>
            </a:r>
          </a:p>
          <a:p>
            <a:endParaRPr lang="en-US" dirty="0"/>
          </a:p>
        </p:txBody>
      </p:sp>
      <p:pic>
        <p:nvPicPr>
          <p:cNvPr id="5" name="Picture 4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D85CD757-E82A-49F2-8B92-09688B0A9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216" y="3428999"/>
            <a:ext cx="3172991" cy="30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24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79095-29A5-4A3F-A7FD-9DE2E299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647824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Required Tree Locations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E5772-5734-4BB6-BF92-BA6FEE43F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70" y="1825625"/>
            <a:ext cx="571992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Buffers</a:t>
            </a:r>
          </a:p>
          <a:p>
            <a:r>
              <a:rPr lang="en-US" sz="2400" dirty="0"/>
              <a:t>Required pursuant to the Zoning Ordinance </a:t>
            </a:r>
          </a:p>
          <a:p>
            <a:r>
              <a:rPr lang="en-US" sz="2400" dirty="0"/>
              <a:t>Provide visual and noise barrier</a:t>
            </a:r>
          </a:p>
          <a:p>
            <a:r>
              <a:rPr lang="en-US" sz="2400" dirty="0"/>
              <a:t>Remain undisturbed</a:t>
            </a:r>
          </a:p>
          <a:p>
            <a:r>
              <a:rPr lang="en-US" sz="2400" dirty="0"/>
              <a:t>Planted where sparsely vegetated with primarily evergreen species</a:t>
            </a:r>
          </a:p>
          <a:p>
            <a:r>
              <a:rPr lang="en-US" sz="2400" dirty="0"/>
              <a:t>Minimum number of rows determined by buffer width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large tree in a forest&#10;&#10;Description automatically generated">
            <a:extLst>
              <a:ext uri="{FF2B5EF4-FFF2-40B4-BE49-F238E27FC236}">
                <a16:creationId xmlns:a16="http://schemas.microsoft.com/office/drawing/2014/main" id="{DF444E72-D238-418E-A618-CADCE7D71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9486" y="2348593"/>
            <a:ext cx="5000689" cy="375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25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9DD9E-C686-494D-B49E-B3642D772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68486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5" name="Content Placeholder 4" descr="A picture containing outdoor, hydrant, fire, tree&#10;&#10;Description automatically generated">
            <a:extLst>
              <a:ext uri="{FF2B5EF4-FFF2-40B4-BE49-F238E27FC236}">
                <a16:creationId xmlns:a16="http://schemas.microsoft.com/office/drawing/2014/main" id="{C1491609-E94C-4CAC-8F29-AA0F900A8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r="20715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CBC974-91DC-4FB3-AECF-99C20D0B506D}"/>
              </a:ext>
            </a:extLst>
          </p:cNvPr>
          <p:cNvSpPr txBox="1"/>
          <p:nvPr/>
        </p:nvSpPr>
        <p:spPr>
          <a:xfrm>
            <a:off x="651307" y="5756254"/>
            <a:ext cx="4109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Sandra DeWitt, City Arborist</a:t>
            </a:r>
          </a:p>
          <a:p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sandra.dewitt@cityofmiltonga.us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Phone: 678-242-2552</a:t>
            </a:r>
          </a:p>
        </p:txBody>
      </p:sp>
    </p:spTree>
    <p:extLst>
      <p:ext uri="{BB962C8B-B14F-4D97-AF65-F5344CB8AC3E}">
        <p14:creationId xmlns:p14="http://schemas.microsoft.com/office/powerpoint/2010/main" val="1399726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EF7DD5-1404-4B00-9BD1-F4CF7DB4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58" y="68119"/>
            <a:ext cx="4795157" cy="1346967"/>
          </a:xfrm>
        </p:spPr>
        <p:txBody>
          <a:bodyPr>
            <a:normAutofit/>
          </a:bodyPr>
          <a:lstStyle/>
          <a:p>
            <a:r>
              <a:rPr lang="en-US" sz="5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2447B-8D30-48CF-82AD-CE97830B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WELCOME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BRIEF HISTORY OF THE MILTON TREE ORDINANCE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WHAT’S NEW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TREE CANOPY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TREE CANOPY COVER REQUIREMENTS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SPECIMEN AND HERITAGE TREES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STRUCTURAL ROOT PLATE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REQUIRED TREE LOCATIONS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ADJOURN</a:t>
            </a:r>
          </a:p>
        </p:txBody>
      </p:sp>
    </p:spTree>
    <p:extLst>
      <p:ext uri="{BB962C8B-B14F-4D97-AF65-F5344CB8AC3E}">
        <p14:creationId xmlns:p14="http://schemas.microsoft.com/office/powerpoint/2010/main" val="2570499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rown hors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A0A122CB-D9C6-40F4-8158-7F529D713B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" b="870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5546CD-5C05-4B32-9BAA-36B15AD9B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en-US" sz="8000" dirty="0">
                <a:solidFill>
                  <a:srgbClr val="FFFFFF"/>
                </a:solidFill>
              </a:rPr>
              <a:t>A BRIEF HISTORY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67033-18E1-404F-8AFC-476F60E94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63" y="276836"/>
            <a:ext cx="2816535" cy="6308521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>
                <a:solidFill>
                  <a:srgbClr val="FFFFFF"/>
                </a:solidFill>
              </a:rPr>
              <a:t>When the City of Milton first incorporated in 2006, they had a Tree Conservation Ordinance based on tree density.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The Tree Canopy Conservation Ordinance was adopted in April 2018 to update to a canopy-based ordinance with the help of a consultant. 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For the past couple of years, the City of Milton has worked on amending the Tree Canopy Conservation Ordinance utilizing a Stakeholder Committee, the Planning Commission, and City Staff.</a:t>
            </a:r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052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7C9C3-8C76-4439-80B6-AE58FF17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76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What’s New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E29A7-BE97-4422-8E5B-54CDF504D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76857"/>
            <a:ext cx="5015484" cy="3900106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Language clean-up to streamline ordinance for clarity</a:t>
            </a:r>
          </a:p>
          <a:p>
            <a:r>
              <a:rPr lang="en-US" dirty="0"/>
              <a:t>Protected tree size changed from 6” DBH to 15” DBH</a:t>
            </a:r>
          </a:p>
          <a:p>
            <a:r>
              <a:rPr lang="en-US" dirty="0"/>
              <a:t>Tree canopy coverage minimum requirements</a:t>
            </a:r>
          </a:p>
          <a:p>
            <a:r>
              <a:rPr lang="en-US" dirty="0"/>
              <a:t>Specimen Tree size and replacement requirements</a:t>
            </a:r>
          </a:p>
          <a:p>
            <a:r>
              <a:rPr lang="en-US" dirty="0"/>
              <a:t>Structural </a:t>
            </a:r>
            <a:r>
              <a:rPr lang="en-US"/>
              <a:t>Root Plate</a:t>
            </a:r>
            <a:endParaRPr lang="en-US" dirty="0"/>
          </a:p>
        </p:txBody>
      </p:sp>
      <p:pic>
        <p:nvPicPr>
          <p:cNvPr id="5" name="Picture 4" descr="A tree in a grassy field&#10;&#10;Description automatically generated">
            <a:extLst>
              <a:ext uri="{FF2B5EF4-FFF2-40B4-BE49-F238E27FC236}">
                <a16:creationId xmlns:a16="http://schemas.microsoft.com/office/drawing/2014/main" id="{E226ECE5-F7AB-4A33-AC1B-6969AC191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4" b="1"/>
          <a:stretch/>
        </p:blipFill>
        <p:spPr>
          <a:xfrm>
            <a:off x="6335270" y="2276857"/>
            <a:ext cx="5015484" cy="39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64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DBF47-3B74-4510-BF75-9793601C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12022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Tree Canopy Plan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A7E7D-6178-4405-AC7B-BDB3E0562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264" y="2140538"/>
            <a:ext cx="6560191" cy="418337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Serves as tree removal permit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Shall be prepared by a licensed professional, such as, a certified arborist , registered forester, registered landscape architect, professional engineer, or registered land surveyor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Drawn to 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Include a tree survey, tree protection plan, and tree planting plan </a:t>
            </a:r>
          </a:p>
        </p:txBody>
      </p:sp>
      <p:pic>
        <p:nvPicPr>
          <p:cNvPr id="8" name="Picture 7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CAECF505-D790-498A-94F1-8A644BE8A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25" y="2292274"/>
            <a:ext cx="5173211" cy="387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73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DBF47-3B74-4510-BF75-9793601C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12022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Tree Canopy Plan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A7E7D-6178-4405-AC7B-BDB3E0562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264" y="2088859"/>
            <a:ext cx="8354887" cy="44126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Table summarizing tree canopy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Location, DBH, and species of individual Protected Trees. Location of tree groups/forests  with description of species and average DBH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Critical Root Zone and Structural Root Plate of Protected Trees conserved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Protected Trees proposed to be removed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Tree save areas with details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Location of all existing and proposed improvements and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Proposed grading and limits of disturbance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9D699E-3FAB-43AB-BB3E-1B9AB8105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888" y="1812023"/>
            <a:ext cx="2854375" cy="496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7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35006" y="604568"/>
            <a:ext cx="4654297" cy="557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34D4C2-2DE0-44AF-94A1-7ABA703F9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006" y="604568"/>
            <a:ext cx="4654296" cy="1257788"/>
          </a:xfrm>
          <a:noFill/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Canopy Coverage Requirements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94263-FA5C-453F-9178-6C3B81463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531" y="2058649"/>
            <a:ext cx="3785031" cy="3897534"/>
          </a:xfrm>
          <a:noFill/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Currently existing or minimum set forth in Table 1, whichever is less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Shall be met with existing trees to remain or combination of existing trees and planted trees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Existing trees must make up one-third of required canopy coverage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BA4233D-85DF-4B11-B5D3-06F550C4E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19" y="802432"/>
            <a:ext cx="6428311" cy="499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8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35006" y="604568"/>
            <a:ext cx="4654297" cy="557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29C15-155C-4AB6-A901-8613822F5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006" y="604568"/>
            <a:ext cx="4654297" cy="1319241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Canopy Coverage Requirements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262AC1-D0B3-4E4C-A540-8B5C949EC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640" y="3131501"/>
            <a:ext cx="3785031" cy="523972"/>
          </a:xfrm>
          <a:noFill/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Table 1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D3FDB3-F32F-43E3-BEDA-20E37FEBA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01" y="1305763"/>
            <a:ext cx="6350493" cy="41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35006" y="604568"/>
            <a:ext cx="4654297" cy="557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29C15-155C-4AB6-A901-8613822F5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006" y="604568"/>
            <a:ext cx="4654297" cy="1319241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Canopy Coverage Requirements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262AC1-D0B3-4E4C-A540-8B5C949EC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026" y="2532082"/>
            <a:ext cx="4342701" cy="465250"/>
          </a:xfrm>
          <a:noFill/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Tree Canopy Calculation Methods</a:t>
            </a:r>
          </a:p>
        </p:txBody>
      </p:sp>
      <p:pic>
        <p:nvPicPr>
          <p:cNvPr id="6" name="Picture 5" descr="A tree in a park&#10;&#10;Description automatically generated">
            <a:extLst>
              <a:ext uri="{FF2B5EF4-FFF2-40B4-BE49-F238E27FC236}">
                <a16:creationId xmlns:a16="http://schemas.microsoft.com/office/drawing/2014/main" id="{83725530-3284-496B-A28E-7F0DF1F41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6" y="4325918"/>
            <a:ext cx="4654297" cy="1856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D09ABD-4A39-4A9C-B807-D65AC7850548}"/>
              </a:ext>
            </a:extLst>
          </p:cNvPr>
          <p:cNvSpPr txBox="1"/>
          <p:nvPr/>
        </p:nvSpPr>
        <p:spPr>
          <a:xfrm>
            <a:off x="5536734" y="604568"/>
            <a:ext cx="60652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Actual (Measured) Canopy Cover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Measure widest crown diameter (d1)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Measure perpendicular diameter (d2)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Add both diameters and divide by 2 (D)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Divide average diameter (D) by 2 (r)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Area = 3.14 * r²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b="1" dirty="0"/>
          </a:p>
          <a:p>
            <a:r>
              <a:rPr lang="en-US" sz="2400" b="1" dirty="0"/>
              <a:t>Standard Tree Canopy Cover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8F9BC8AF-075E-48F9-9DDE-1CCA92706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34" y="5217869"/>
            <a:ext cx="5076825" cy="1238250"/>
          </a:xfrm>
          <a:prstGeom prst="rect">
            <a:avLst/>
          </a:prstGeom>
        </p:spPr>
      </p:pic>
      <p:pic>
        <p:nvPicPr>
          <p:cNvPr id="12" name="Picture 11" descr="A picture containing circle&#10;&#10;Description automatically generated">
            <a:extLst>
              <a:ext uri="{FF2B5EF4-FFF2-40B4-BE49-F238E27FC236}">
                <a16:creationId xmlns:a16="http://schemas.microsoft.com/office/drawing/2014/main" id="{CC4CB534-CE14-49FD-AC6A-19FA4C72F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19" y="2494942"/>
            <a:ext cx="2258009" cy="22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58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830</Words>
  <Application>Microsoft Office PowerPoint</Application>
  <PresentationFormat>Widescreen</PresentationFormat>
  <Paragraphs>141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Tree Canopy Conservation Ordinance</vt:lpstr>
      <vt:lpstr>AGENDA</vt:lpstr>
      <vt:lpstr>A BRIEF HISTORY</vt:lpstr>
      <vt:lpstr>What’s New</vt:lpstr>
      <vt:lpstr>Tree Canopy Plan </vt:lpstr>
      <vt:lpstr>Tree Canopy Plan </vt:lpstr>
      <vt:lpstr>Canopy Coverage Requirements</vt:lpstr>
      <vt:lpstr>Canopy Coverage Requirements</vt:lpstr>
      <vt:lpstr>Canopy Coverage Requirements</vt:lpstr>
      <vt:lpstr>Canopy Coverage Requirements</vt:lpstr>
      <vt:lpstr>Canopy Coverage Requirements</vt:lpstr>
      <vt:lpstr>Specimen and Heritage Trees</vt:lpstr>
      <vt:lpstr>Specimen and Heritage Trees</vt:lpstr>
      <vt:lpstr>Structural  Root  Plate</vt:lpstr>
      <vt:lpstr>Required Tree Locations</vt:lpstr>
      <vt:lpstr>Required Tree Locations</vt:lpstr>
      <vt:lpstr>Required Tree Locations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Tree Canopy Conservation Ordinance</dc:title>
  <dc:creator>Sandra Dewitt</dc:creator>
  <cp:lastModifiedBy>Sandra Dewitt</cp:lastModifiedBy>
  <cp:revision>49</cp:revision>
  <dcterms:created xsi:type="dcterms:W3CDTF">2020-09-29T17:57:54Z</dcterms:created>
  <dcterms:modified xsi:type="dcterms:W3CDTF">2020-10-14T14:23:17Z</dcterms:modified>
</cp:coreProperties>
</file>